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63" r:id="rId3"/>
    <p:sldId id="264" r:id="rId4"/>
    <p:sldId id="265" r:id="rId5"/>
    <p:sldId id="266" r:id="rId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06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a:t>マスタ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a:t>マスタ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fld id="{BFD41DF8-771E-44DB-888B-AC49045393FB}" type="datetimeFigureOut">
              <a:rPr kumimoji="1" lang="ja-JP" altLang="en-US" smtClean="0"/>
              <a:pPr/>
              <a:t>2019/2/26</a:t>
            </a:fld>
            <a:endParaRPr kumimoji="1" lang="ja-JP" altLang="en-US"/>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endParaRPr kumimoji="1" lang="ja-JP" altLang="en-US"/>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fld id="{6817286C-E4B4-4D16-921C-6D0469450C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BFD41DF8-771E-44DB-888B-AC49045393FB}" type="datetimeFigureOut">
              <a:rPr kumimoji="1" lang="ja-JP" altLang="en-US" smtClean="0"/>
              <a:pPr/>
              <a:t>2019/2/26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817286C-E4B4-4D16-921C-6D0469450C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BFD41DF8-771E-44DB-888B-AC49045393FB}" type="datetimeFigureOut">
              <a:rPr kumimoji="1" lang="ja-JP" altLang="en-US" smtClean="0"/>
              <a:pPr/>
              <a:t>2019/2/26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817286C-E4B4-4D16-921C-6D0469450C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BFD41DF8-771E-44DB-888B-AC49045393FB}" type="datetimeFigureOut">
              <a:rPr kumimoji="1" lang="ja-JP" altLang="en-US" smtClean="0"/>
              <a:pPr/>
              <a:t>2019/2/26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817286C-E4B4-4D16-921C-6D0469450C9C}" type="slidenum">
              <a:rPr kumimoji="1" lang="ja-JP" altLang="en-US" smtClean="0"/>
              <a:pPr/>
              <a:t>‹#›</a:t>
            </a:fld>
            <a:endParaRPr kumimoji="1" lang="ja-JP" altLang="en-US"/>
          </a:p>
        </p:txBody>
      </p:sp>
      <p:sp>
        <p:nvSpPr>
          <p:cNvPr id="7" name="タイトル 6"/>
          <p:cNvSpPr>
            <a:spLocks noGrp="1"/>
          </p:cNvSpPr>
          <p:nvPr>
            <p:ph type="title"/>
          </p:nvPr>
        </p:nvSpPr>
        <p:spPr/>
        <p:txBody>
          <a:bodyPr rtlCol="0"/>
          <a:lstStyle/>
          <a:p>
            <a:r>
              <a:rPr kumimoji="0" lang="ja-JP" altLang="en-US"/>
              <a:t>マスタ タイトルの書式設定</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a:t>マスタ テキストの書式設定</a:t>
            </a:r>
          </a:p>
        </p:txBody>
      </p:sp>
      <p:sp>
        <p:nvSpPr>
          <p:cNvPr id="4" name="日付プレースホルダ 3"/>
          <p:cNvSpPr>
            <a:spLocks noGrp="1"/>
          </p:cNvSpPr>
          <p:nvPr>
            <p:ph type="dt" sz="half" idx="10"/>
          </p:nvPr>
        </p:nvSpPr>
        <p:spPr/>
        <p:txBody>
          <a:bodyPr/>
          <a:lstStyle/>
          <a:p>
            <a:fld id="{BFD41DF8-771E-44DB-888B-AC49045393FB}" type="datetimeFigureOut">
              <a:rPr kumimoji="1" lang="ja-JP" altLang="en-US" smtClean="0"/>
              <a:pPr/>
              <a:t>2019/2/26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817286C-E4B4-4D16-921C-6D0469450C9C}" type="slidenum">
              <a:rPr kumimoji="1" lang="ja-JP" altLang="en-US" smtClean="0"/>
              <a:pPr/>
              <a:t>‹#›</a:t>
            </a:fld>
            <a:endParaRPr kumimoji="1" lang="ja-JP" altLang="en-US"/>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BFD41DF8-771E-44DB-888B-AC49045393FB}" type="datetimeFigureOut">
              <a:rPr kumimoji="1" lang="ja-JP" altLang="en-US" smtClean="0"/>
              <a:pPr/>
              <a:t>2019/2/26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817286C-E4B4-4D16-921C-6D0469450C9C}" type="slidenum">
              <a:rPr kumimoji="1" lang="ja-JP" altLang="en-US" smtClean="0"/>
              <a:pPr/>
              <a:t>‹#›</a:t>
            </a:fld>
            <a:endParaRPr kumimoji="1" lang="ja-JP" altLang="en-US"/>
          </a:p>
        </p:txBody>
      </p:sp>
      <p:sp>
        <p:nvSpPr>
          <p:cNvPr id="8" name="タイトル 7"/>
          <p:cNvSpPr>
            <a:spLocks noGrp="1"/>
          </p:cNvSpPr>
          <p:nvPr>
            <p:ph type="title"/>
          </p:nvPr>
        </p:nvSpPr>
        <p:spPr/>
        <p:txBody>
          <a:bodyPr rtlCol="0"/>
          <a:lstStyle/>
          <a:p>
            <a:r>
              <a:rPr kumimoji="0" lang="ja-JP" altLang="en-US"/>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日付プレースホルダ 6"/>
          <p:cNvSpPr>
            <a:spLocks noGrp="1"/>
          </p:cNvSpPr>
          <p:nvPr>
            <p:ph type="dt" sz="half" idx="10"/>
          </p:nvPr>
        </p:nvSpPr>
        <p:spPr/>
        <p:txBody>
          <a:bodyPr/>
          <a:lstStyle/>
          <a:p>
            <a:fld id="{BFD41DF8-771E-44DB-888B-AC49045393FB}" type="datetimeFigureOut">
              <a:rPr kumimoji="1" lang="ja-JP" altLang="en-US" smtClean="0"/>
              <a:pPr/>
              <a:t>2019/2/26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817286C-E4B4-4D16-921C-6D0469450C9C}"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p>
            <a:fld id="{BFD41DF8-771E-44DB-888B-AC49045393FB}" type="datetimeFigureOut">
              <a:rPr kumimoji="1" lang="ja-JP" altLang="en-US" smtClean="0"/>
              <a:pPr/>
              <a:t>2019/2/26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817286C-E4B4-4D16-921C-6D0469450C9C}" type="slidenum">
              <a:rPr kumimoji="1" lang="ja-JP" altLang="en-US" smtClean="0"/>
              <a:pPr/>
              <a:t>‹#›</a:t>
            </a:fld>
            <a:endParaRPr kumimoji="1" lang="ja-JP" altLang="en-US"/>
          </a:p>
        </p:txBody>
      </p:sp>
      <p:sp>
        <p:nvSpPr>
          <p:cNvPr id="6" name="タイトル 5"/>
          <p:cNvSpPr>
            <a:spLocks noGrp="1"/>
          </p:cNvSpPr>
          <p:nvPr>
            <p:ph type="title"/>
          </p:nvPr>
        </p:nvSpPr>
        <p:spPr/>
        <p:txBody>
          <a:bodyPr rtlCol="0"/>
          <a:lstStyle/>
          <a:p>
            <a:r>
              <a:rPr kumimoji="0" lang="ja-JP" altLang="en-US"/>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FD41DF8-771E-44DB-888B-AC49045393FB}" type="datetimeFigureOut">
              <a:rPr kumimoji="1" lang="ja-JP" altLang="en-US" smtClean="0"/>
              <a:pPr/>
              <a:t>2019/2/26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817286C-E4B4-4D16-921C-6D0469450C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a:t>マスタ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a:xfrm>
            <a:off x="6727032" y="6407944"/>
            <a:ext cx="1920240" cy="365760"/>
          </a:xfrm>
        </p:spPr>
        <p:txBody>
          <a:bodyPr/>
          <a:lstStyle/>
          <a:p>
            <a:fld id="{BFD41DF8-771E-44DB-888B-AC49045393FB}" type="datetimeFigureOut">
              <a:rPr kumimoji="1" lang="ja-JP" altLang="en-US" smtClean="0"/>
              <a:pPr/>
              <a:t>2019/2/26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817286C-E4B4-4D16-921C-6D0469450C9C}"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a:t>マスタ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fld id="{BFD41DF8-771E-44DB-888B-AC49045393FB}" type="datetimeFigureOut">
              <a:rPr kumimoji="1" lang="ja-JP" altLang="en-US" smtClean="0"/>
              <a:pPr/>
              <a:t>2019/2/26</a:t>
            </a:fld>
            <a:endParaRPr kumimoji="1" lang="ja-JP" altLang="en-US"/>
          </a:p>
        </p:txBody>
      </p:sp>
      <p:sp>
        <p:nvSpPr>
          <p:cNvPr id="6" name="フッター プレースホル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1" lang="ja-JP" altLang="en-US"/>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fld id="{6817286C-E4B4-4D16-921C-6D0469450C9C}" type="slidenum">
              <a:rPr kumimoji="1" lang="ja-JP" altLang="en-US" smtClean="0"/>
              <a:pPr/>
              <a:t>‹#›</a:t>
            </a:fld>
            <a:endParaRPr kumimoji="1" lang="ja-JP" altLang="en-US"/>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a:t>マスタ タイトルの書式設定</a:t>
            </a:r>
            <a:endParaRPr kumimoji="0" lang="en-US"/>
          </a:p>
        </p:txBody>
      </p:sp>
      <p:sp>
        <p:nvSpPr>
          <p:cNvPr id="8" name="フリーフォーム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フリーフォーム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フリーフォーム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線コネクタ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ja-JP" altLang="en-US"/>
              <a:t>マスタ タイトルの書式設定</a:t>
            </a:r>
            <a:endParaRPr kumimoji="0" lang="en-US"/>
          </a:p>
        </p:txBody>
      </p:sp>
      <p:sp>
        <p:nvSpPr>
          <p:cNvPr id="30" name="テキスト プレースホルダ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ja-JP" altLang="en-US"/>
              <a:t>マスタ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0" name="日付プレースホル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FD41DF8-771E-44DB-888B-AC49045393FB}" type="datetimeFigureOut">
              <a:rPr kumimoji="1" lang="ja-JP" altLang="en-US" smtClean="0"/>
              <a:pPr/>
              <a:t>2019/2/26</a:t>
            </a:fld>
            <a:endParaRPr kumimoji="1" lang="ja-JP" altLang="en-US"/>
          </a:p>
        </p:txBody>
      </p:sp>
      <p:sp>
        <p:nvSpPr>
          <p:cNvPr id="22" name="フッター プレースホル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1" lang="ja-JP" altLang="en-US"/>
          </a:p>
        </p:txBody>
      </p:sp>
      <p:sp>
        <p:nvSpPr>
          <p:cNvPr id="18" name="スライド番号プレースホル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817286C-E4B4-4D16-921C-6D0469450C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642910" y="642918"/>
            <a:ext cx="7772400" cy="1561946"/>
          </a:xfrm>
        </p:spPr>
        <p:txBody>
          <a:bodyPr>
            <a:normAutofit/>
          </a:bodyPr>
          <a:lstStyle/>
          <a:p>
            <a:pPr algn="l"/>
            <a:r>
              <a:rPr lang="ja-JP" altLang="en-US" sz="4000" b="0" dirty="0"/>
              <a:t>宿泊施設へのご提案</a:t>
            </a:r>
            <a:br>
              <a:rPr lang="en-US" altLang="ja-JP" sz="4000" b="0" dirty="0"/>
            </a:br>
            <a:r>
              <a:rPr lang="ja-JP" altLang="en-US" sz="4000" b="0" dirty="0"/>
              <a:t>（収支アップを目指して）</a:t>
            </a:r>
          </a:p>
        </p:txBody>
      </p:sp>
      <p:sp>
        <p:nvSpPr>
          <p:cNvPr id="3" name="サブタイトル 2"/>
          <p:cNvSpPr>
            <a:spLocks noGrp="1"/>
          </p:cNvSpPr>
          <p:nvPr>
            <p:ph type="subTitle" idx="1"/>
          </p:nvPr>
        </p:nvSpPr>
        <p:spPr>
          <a:xfrm>
            <a:off x="5436096" y="6093296"/>
            <a:ext cx="3243258" cy="531773"/>
          </a:xfrm>
        </p:spPr>
        <p:txBody>
          <a:bodyPr/>
          <a:lstStyle/>
          <a:p>
            <a:r>
              <a:rPr kumimoji="1" lang="ja-JP" altLang="en-US" dirty="0">
                <a:solidFill>
                  <a:schemeClr val="bg1"/>
                </a:solidFill>
              </a:rPr>
              <a:t>株式会社</a:t>
            </a:r>
            <a:r>
              <a:rPr lang="en-US" dirty="0">
                <a:solidFill>
                  <a:schemeClr val="bg1"/>
                </a:solidFill>
              </a:rPr>
              <a:t>Variegate</a:t>
            </a:r>
            <a:endParaRPr kumimoji="1" lang="ja-JP" alt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コンテンツ プレースホルダ 12" descr="gahag-0119142995-1.png"/>
          <p:cNvPicPr>
            <a:picLocks noGrp="1" noChangeAspect="1"/>
          </p:cNvPicPr>
          <p:nvPr>
            <p:ph idx="1"/>
          </p:nvPr>
        </p:nvPicPr>
        <p:blipFill>
          <a:blip r:embed="rId2" cstate="print"/>
          <a:srcRect r="76517" b="53780"/>
          <a:stretch>
            <a:fillRect/>
          </a:stretch>
        </p:blipFill>
        <p:spPr>
          <a:xfrm>
            <a:off x="2483768" y="4581128"/>
            <a:ext cx="1152461" cy="1512168"/>
          </a:xfrm>
        </p:spPr>
      </p:pic>
      <p:grpSp>
        <p:nvGrpSpPr>
          <p:cNvPr id="20" name="グループ化 19"/>
          <p:cNvGrpSpPr/>
          <p:nvPr/>
        </p:nvGrpSpPr>
        <p:grpSpPr>
          <a:xfrm>
            <a:off x="4499991" y="620688"/>
            <a:ext cx="2664297" cy="1154529"/>
            <a:chOff x="4139952" y="332656"/>
            <a:chExt cx="2448272" cy="1060918"/>
          </a:xfrm>
        </p:grpSpPr>
        <p:sp>
          <p:nvSpPr>
            <p:cNvPr id="9" name="テキスト ボックス 8"/>
            <p:cNvSpPr txBox="1"/>
            <p:nvPr/>
          </p:nvSpPr>
          <p:spPr>
            <a:xfrm>
              <a:off x="4283968" y="672951"/>
              <a:ext cx="2304256" cy="307777"/>
            </a:xfrm>
            <a:prstGeom prst="rect">
              <a:avLst/>
            </a:prstGeom>
            <a:noFill/>
          </p:spPr>
          <p:txBody>
            <a:bodyPr wrap="square" rtlCol="0">
              <a:spAutoFit/>
            </a:bodyPr>
            <a:lstStyle/>
            <a:p>
              <a:r>
                <a:rPr lang="ja-JP" altLang="en-US" sz="1400" dirty="0"/>
                <a:t>家賃が下がって困った</a:t>
              </a:r>
              <a:r>
                <a:rPr lang="en-US" altLang="ja-JP" sz="1400" dirty="0"/>
                <a:t>…</a:t>
              </a:r>
              <a:endParaRPr kumimoji="1" lang="ja-JP" altLang="en-US" sz="1400" dirty="0"/>
            </a:p>
          </p:txBody>
        </p:sp>
        <p:sp>
          <p:nvSpPr>
            <p:cNvPr id="15" name="雲形吹き出し 14"/>
            <p:cNvSpPr/>
            <p:nvPr/>
          </p:nvSpPr>
          <p:spPr>
            <a:xfrm>
              <a:off x="4139952" y="332656"/>
              <a:ext cx="2448272" cy="1060918"/>
            </a:xfrm>
            <a:prstGeom prst="cloudCallou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n w="3175">
                  <a:solidFill>
                    <a:schemeClr val="tx1"/>
                  </a:solidFill>
                </a:ln>
                <a:noFill/>
              </a:endParaRPr>
            </a:p>
          </p:txBody>
        </p:sp>
      </p:grpSp>
      <p:grpSp>
        <p:nvGrpSpPr>
          <p:cNvPr id="21" name="グループ化 20"/>
          <p:cNvGrpSpPr/>
          <p:nvPr/>
        </p:nvGrpSpPr>
        <p:grpSpPr>
          <a:xfrm>
            <a:off x="827584" y="620688"/>
            <a:ext cx="2808312" cy="1060918"/>
            <a:chOff x="683568" y="908720"/>
            <a:chExt cx="2808312" cy="1060918"/>
          </a:xfrm>
        </p:grpSpPr>
        <p:sp>
          <p:nvSpPr>
            <p:cNvPr id="11" name="テキスト ボックス 10"/>
            <p:cNvSpPr txBox="1"/>
            <p:nvPr/>
          </p:nvSpPr>
          <p:spPr>
            <a:xfrm>
              <a:off x="1187624" y="1268760"/>
              <a:ext cx="2304256" cy="307777"/>
            </a:xfrm>
            <a:prstGeom prst="rect">
              <a:avLst/>
            </a:prstGeom>
            <a:noFill/>
          </p:spPr>
          <p:txBody>
            <a:bodyPr wrap="square" rtlCol="0">
              <a:spAutoFit/>
            </a:bodyPr>
            <a:lstStyle/>
            <a:p>
              <a:r>
                <a:rPr lang="ja-JP" altLang="en-US" sz="1400" dirty="0"/>
                <a:t>空室が埋まらない</a:t>
              </a:r>
              <a:r>
                <a:rPr lang="en-US" altLang="ja-JP" sz="1400" dirty="0"/>
                <a:t>…</a:t>
              </a:r>
              <a:endParaRPr kumimoji="1" lang="ja-JP" altLang="en-US" sz="1400" dirty="0"/>
            </a:p>
          </p:txBody>
        </p:sp>
        <p:sp>
          <p:nvSpPr>
            <p:cNvPr id="17" name="雲形吹き出し 16"/>
            <p:cNvSpPr/>
            <p:nvPr/>
          </p:nvSpPr>
          <p:spPr>
            <a:xfrm>
              <a:off x="683568" y="908720"/>
              <a:ext cx="2448272" cy="1060918"/>
            </a:xfrm>
            <a:prstGeom prst="cloudCallout">
              <a:avLst>
                <a:gd name="adj1" fmla="val 57015"/>
                <a:gd name="adj2" fmla="val 10579"/>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n w="3175">
                  <a:solidFill>
                    <a:schemeClr val="tx1"/>
                  </a:solidFill>
                </a:ln>
                <a:noFill/>
              </a:endParaRPr>
            </a:p>
          </p:txBody>
        </p:sp>
      </p:grpSp>
      <p:grpSp>
        <p:nvGrpSpPr>
          <p:cNvPr id="19" name="グループ化 18"/>
          <p:cNvGrpSpPr/>
          <p:nvPr/>
        </p:nvGrpSpPr>
        <p:grpSpPr>
          <a:xfrm>
            <a:off x="3635896" y="3789040"/>
            <a:ext cx="3096344" cy="1440160"/>
            <a:chOff x="2771800" y="3429000"/>
            <a:chExt cx="3096344" cy="1440160"/>
          </a:xfrm>
        </p:grpSpPr>
        <p:sp>
          <p:nvSpPr>
            <p:cNvPr id="16" name="円形吹き出し 15"/>
            <p:cNvSpPr/>
            <p:nvPr/>
          </p:nvSpPr>
          <p:spPr>
            <a:xfrm>
              <a:off x="2771800" y="3429000"/>
              <a:ext cx="3096344" cy="1440160"/>
            </a:xfrm>
            <a:prstGeom prst="wedgeEllipseCallout">
              <a:avLst>
                <a:gd name="adj1" fmla="val -56263"/>
                <a:gd name="adj2" fmla="val 48051"/>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3059832" y="3717032"/>
              <a:ext cx="2664296" cy="830997"/>
            </a:xfrm>
            <a:prstGeom prst="rect">
              <a:avLst/>
            </a:prstGeom>
            <a:noFill/>
          </p:spPr>
          <p:txBody>
            <a:bodyPr wrap="square" rtlCol="0">
              <a:spAutoFit/>
            </a:bodyPr>
            <a:lstStyle/>
            <a:p>
              <a:r>
                <a:rPr kumimoji="1" lang="ja-JP" altLang="en-US" sz="1600" dirty="0"/>
                <a:t>お持ちの賃貸マンションを宿泊施設にして収益アップを図りませんか？</a:t>
              </a:r>
            </a:p>
          </p:txBody>
        </p:sp>
      </p:grpSp>
      <p:pic>
        <p:nvPicPr>
          <p:cNvPr id="22" name="図 21" descr="illustrain10-jyuutaku09.png"/>
          <p:cNvPicPr>
            <a:picLocks noChangeAspect="1"/>
          </p:cNvPicPr>
          <p:nvPr/>
        </p:nvPicPr>
        <p:blipFill>
          <a:blip r:embed="rId3" cstate="print"/>
          <a:stretch>
            <a:fillRect/>
          </a:stretch>
        </p:blipFill>
        <p:spPr>
          <a:xfrm>
            <a:off x="1403648" y="1844824"/>
            <a:ext cx="1567603" cy="1567603"/>
          </a:xfrm>
          <a:prstGeom prst="rect">
            <a:avLst/>
          </a:prstGeom>
        </p:spPr>
      </p:pic>
      <p:pic>
        <p:nvPicPr>
          <p:cNvPr id="24" name="図 23" descr="illustrain08_money06.png"/>
          <p:cNvPicPr>
            <a:picLocks noChangeAspect="1"/>
          </p:cNvPicPr>
          <p:nvPr/>
        </p:nvPicPr>
        <p:blipFill>
          <a:blip r:embed="rId4" cstate="print"/>
          <a:stretch>
            <a:fillRect/>
          </a:stretch>
        </p:blipFill>
        <p:spPr>
          <a:xfrm>
            <a:off x="5220072" y="5373216"/>
            <a:ext cx="1348905" cy="771833"/>
          </a:xfrm>
          <a:prstGeom prst="rect">
            <a:avLst/>
          </a:prstGeom>
        </p:spPr>
      </p:pic>
      <p:pic>
        <p:nvPicPr>
          <p:cNvPr id="25" name="図 24" descr="illustrain01-okane01.png"/>
          <p:cNvPicPr>
            <a:picLocks noChangeAspect="1"/>
          </p:cNvPicPr>
          <p:nvPr/>
        </p:nvPicPr>
        <p:blipFill>
          <a:blip r:embed="rId5" cstate="print"/>
          <a:stretch>
            <a:fillRect/>
          </a:stretch>
        </p:blipFill>
        <p:spPr>
          <a:xfrm>
            <a:off x="3420330" y="404665"/>
            <a:ext cx="676438" cy="720080"/>
          </a:xfrm>
          <a:prstGeom prst="rect">
            <a:avLst/>
          </a:prstGeom>
        </p:spPr>
      </p:pic>
      <p:pic>
        <p:nvPicPr>
          <p:cNvPr id="23" name="図 22" descr="cm01-cw01-private-worry.png"/>
          <p:cNvPicPr>
            <a:picLocks noChangeAspect="1"/>
          </p:cNvPicPr>
          <p:nvPr/>
        </p:nvPicPr>
        <p:blipFill>
          <a:blip r:embed="rId6" cstate="print"/>
          <a:stretch>
            <a:fillRect/>
          </a:stretch>
        </p:blipFill>
        <p:spPr>
          <a:xfrm>
            <a:off x="3059832" y="1124744"/>
            <a:ext cx="1616730" cy="2026302"/>
          </a:xfrm>
          <a:prstGeom prst="rect">
            <a:avLst/>
          </a:prstGeom>
        </p:spPr>
      </p:pic>
      <p:sp>
        <p:nvSpPr>
          <p:cNvPr id="26" name="サブタイトル 2">
            <a:extLst>
              <a:ext uri="{FF2B5EF4-FFF2-40B4-BE49-F238E27FC236}">
                <a16:creationId xmlns:a16="http://schemas.microsoft.com/office/drawing/2014/main" id="{83F4D4EA-AB81-47FB-8971-CF66539CACBB}"/>
              </a:ext>
            </a:extLst>
          </p:cNvPr>
          <p:cNvSpPr txBox="1">
            <a:spLocks/>
          </p:cNvSpPr>
          <p:nvPr/>
        </p:nvSpPr>
        <p:spPr>
          <a:xfrm>
            <a:off x="5724128" y="6241876"/>
            <a:ext cx="3243258" cy="531773"/>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a:lstStyle>
          <a:p>
            <a:pPr marL="109728" indent="0">
              <a:buNone/>
            </a:pPr>
            <a:r>
              <a:rPr lang="ja-JP" altLang="en-US" dirty="0"/>
              <a:t>株式会社</a:t>
            </a:r>
            <a:r>
              <a:rPr lang="en-US" dirty="0"/>
              <a:t>Variegate</a:t>
            </a:r>
            <a:endParaRPr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コンテンツ プレースホルダ 12" descr="gahag-0119142995-1.png"/>
          <p:cNvPicPr>
            <a:picLocks noGrp="1" noChangeAspect="1"/>
          </p:cNvPicPr>
          <p:nvPr>
            <p:ph idx="1"/>
          </p:nvPr>
        </p:nvPicPr>
        <p:blipFill>
          <a:blip r:embed="rId2" cstate="print"/>
          <a:srcRect r="76517" b="53780"/>
          <a:stretch>
            <a:fillRect/>
          </a:stretch>
        </p:blipFill>
        <p:spPr>
          <a:xfrm>
            <a:off x="539552" y="260648"/>
            <a:ext cx="1152461" cy="1512168"/>
          </a:xfrm>
        </p:spPr>
      </p:pic>
      <p:sp>
        <p:nvSpPr>
          <p:cNvPr id="6" name="円形吹き出し 5"/>
          <p:cNvSpPr/>
          <p:nvPr/>
        </p:nvSpPr>
        <p:spPr>
          <a:xfrm>
            <a:off x="1763688" y="476672"/>
            <a:ext cx="3600400" cy="864096"/>
          </a:xfrm>
          <a:prstGeom prst="wedgeEllipseCallout">
            <a:avLst>
              <a:gd name="adj1" fmla="val -53268"/>
              <a:gd name="adj2" fmla="val 26164"/>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 name="テキスト ボックス 6"/>
          <p:cNvSpPr txBox="1"/>
          <p:nvPr/>
        </p:nvSpPr>
        <p:spPr>
          <a:xfrm>
            <a:off x="1835696" y="548680"/>
            <a:ext cx="3888432" cy="338554"/>
          </a:xfrm>
          <a:prstGeom prst="rect">
            <a:avLst/>
          </a:prstGeom>
          <a:noFill/>
        </p:spPr>
        <p:txBody>
          <a:bodyPr wrap="square" rtlCol="0">
            <a:spAutoFit/>
          </a:bodyPr>
          <a:lstStyle/>
          <a:p>
            <a:r>
              <a:rPr kumimoji="1" lang="ja-JP" altLang="en-US" sz="1600" dirty="0"/>
              <a:t>収支の例は以下の通りになります！</a:t>
            </a:r>
          </a:p>
        </p:txBody>
      </p:sp>
      <p:sp>
        <p:nvSpPr>
          <p:cNvPr id="8" name="テキスト ボックス 7"/>
          <p:cNvSpPr txBox="1"/>
          <p:nvPr/>
        </p:nvSpPr>
        <p:spPr>
          <a:xfrm>
            <a:off x="5796136" y="1340768"/>
            <a:ext cx="3024336" cy="307777"/>
          </a:xfrm>
          <a:prstGeom prst="rect">
            <a:avLst/>
          </a:prstGeom>
          <a:noFill/>
        </p:spPr>
        <p:txBody>
          <a:bodyPr wrap="square" rtlCol="0">
            <a:spAutoFit/>
          </a:bodyPr>
          <a:lstStyle/>
          <a:p>
            <a:r>
              <a:rPr kumimoji="1" lang="en-US" altLang="ja-JP" sz="1400" dirty="0"/>
              <a:t>※</a:t>
            </a:r>
            <a:r>
              <a:rPr kumimoji="1" lang="ja-JP" altLang="en-US" sz="1400" dirty="0"/>
              <a:t>平成</a:t>
            </a:r>
            <a:r>
              <a:rPr kumimoji="1" lang="en-US" altLang="ja-JP" sz="1400" dirty="0"/>
              <a:t>30</a:t>
            </a:r>
            <a:r>
              <a:rPr kumimoji="1" lang="ja-JP" altLang="en-US" sz="1400" dirty="0"/>
              <a:t>年 実例</a:t>
            </a:r>
          </a:p>
        </p:txBody>
      </p:sp>
      <p:sp>
        <p:nvSpPr>
          <p:cNvPr id="9" name="テキスト ボックス 8"/>
          <p:cNvSpPr txBox="1"/>
          <p:nvPr/>
        </p:nvSpPr>
        <p:spPr>
          <a:xfrm>
            <a:off x="611560" y="1712997"/>
            <a:ext cx="3600400" cy="3785652"/>
          </a:xfrm>
          <a:prstGeom prst="rect">
            <a:avLst/>
          </a:prstGeom>
          <a:noFill/>
          <a:ln>
            <a:solidFill>
              <a:schemeClr val="tx1"/>
            </a:solidFill>
          </a:ln>
        </p:spPr>
        <p:txBody>
          <a:bodyPr wrap="square" rtlCol="0">
            <a:spAutoFit/>
          </a:bodyPr>
          <a:lstStyle/>
          <a:p>
            <a:r>
              <a:rPr kumimoji="1" lang="ja-JP" altLang="en-US" dirty="0">
                <a:latin typeface="HGP創英角ｺﾞｼｯｸUB" pitchFamily="50" charset="-128"/>
                <a:ea typeface="HGP創英角ｺﾞｼｯｸUB" pitchFamily="50" charset="-128"/>
              </a:rPr>
              <a:t>賃貸マンション収支</a:t>
            </a:r>
            <a:endParaRPr kumimoji="1" lang="en-US" altLang="ja-JP" dirty="0">
              <a:latin typeface="HGP創英角ｺﾞｼｯｸUB" pitchFamily="50" charset="-128"/>
              <a:ea typeface="HGP創英角ｺﾞｼｯｸUB" pitchFamily="50" charset="-128"/>
            </a:endParaRPr>
          </a:p>
          <a:p>
            <a:endParaRPr lang="en-US" altLang="ja-JP" sz="1600" dirty="0"/>
          </a:p>
          <a:p>
            <a:r>
              <a:rPr kumimoji="1" lang="en-US" altLang="ja-JP" sz="1600" dirty="0"/>
              <a:t>2DK </a:t>
            </a:r>
            <a:r>
              <a:rPr lang="en-US" altLang="ja-JP" sz="1600" dirty="0"/>
              <a:t>5</a:t>
            </a:r>
            <a:r>
              <a:rPr kumimoji="1" lang="ja-JP" altLang="en-US" sz="1600" dirty="0"/>
              <a:t>室として</a:t>
            </a:r>
            <a:endParaRPr kumimoji="1" lang="en-US" altLang="ja-JP" sz="1600" dirty="0"/>
          </a:p>
          <a:p>
            <a:r>
              <a:rPr lang="ja-JP" altLang="en-US" sz="1600" dirty="0"/>
              <a:t>家賃収入</a:t>
            </a:r>
            <a:r>
              <a:rPr lang="en-US" altLang="ja-JP" sz="1600" dirty="0"/>
              <a:t>13</a:t>
            </a:r>
            <a:r>
              <a:rPr lang="ja-JP" altLang="en-US" sz="1600" dirty="0"/>
              <a:t>万円</a:t>
            </a:r>
            <a:r>
              <a:rPr lang="en-US" altLang="ja-JP" sz="1600" dirty="0"/>
              <a:t>×12</a:t>
            </a:r>
            <a:r>
              <a:rPr lang="ja-JP" altLang="en-US" sz="1600" dirty="0"/>
              <a:t>か月</a:t>
            </a:r>
            <a:r>
              <a:rPr lang="en-US" altLang="ja-JP" sz="1600" dirty="0"/>
              <a:t>×5</a:t>
            </a:r>
            <a:r>
              <a:rPr lang="ja-JP" altLang="en-US" sz="1600" dirty="0"/>
              <a:t>室</a:t>
            </a:r>
            <a:endParaRPr lang="en-US" altLang="ja-JP" sz="1600" dirty="0"/>
          </a:p>
          <a:p>
            <a:r>
              <a:rPr kumimoji="1" lang="ja-JP" altLang="en-US" sz="1600" dirty="0"/>
              <a:t>＝</a:t>
            </a:r>
            <a:r>
              <a:rPr kumimoji="1" lang="en-US" altLang="ja-JP" sz="1600" dirty="0"/>
              <a:t>780</a:t>
            </a:r>
            <a:r>
              <a:rPr kumimoji="1" lang="ja-JP" altLang="en-US" sz="1600" dirty="0"/>
              <a:t>万円／年</a:t>
            </a:r>
            <a:endParaRPr kumimoji="1" lang="en-US" altLang="ja-JP" sz="1600" dirty="0"/>
          </a:p>
          <a:p>
            <a:r>
              <a:rPr lang="ja-JP" altLang="en-US" sz="1600" dirty="0"/>
              <a:t>管理費</a:t>
            </a:r>
            <a:r>
              <a:rPr lang="en-US" altLang="ja-JP" sz="1600" dirty="0"/>
              <a:t>3</a:t>
            </a:r>
            <a:r>
              <a:rPr lang="ja-JP" altLang="en-US" sz="1600" dirty="0"/>
              <a:t>万円</a:t>
            </a:r>
            <a:r>
              <a:rPr lang="en-US" altLang="ja-JP" sz="1600" dirty="0"/>
              <a:t>×5</a:t>
            </a:r>
            <a:r>
              <a:rPr lang="ja-JP" altLang="en-US" sz="1600" dirty="0"/>
              <a:t>室</a:t>
            </a:r>
            <a:r>
              <a:rPr lang="en-US" altLang="ja-JP" sz="1600" dirty="0"/>
              <a:t>×12</a:t>
            </a:r>
            <a:r>
              <a:rPr lang="ja-JP" altLang="en-US" sz="1600" dirty="0"/>
              <a:t>か月</a:t>
            </a:r>
            <a:endParaRPr lang="en-US" altLang="ja-JP" sz="1600" dirty="0"/>
          </a:p>
          <a:p>
            <a:r>
              <a:rPr lang="ja-JP" altLang="en-US" sz="1600" dirty="0"/>
              <a:t>＝</a:t>
            </a:r>
            <a:r>
              <a:rPr lang="en-US" altLang="ja-JP" sz="1600" dirty="0"/>
              <a:t>180</a:t>
            </a:r>
            <a:r>
              <a:rPr lang="ja-JP" altLang="en-US" sz="1600" dirty="0"/>
              <a:t>万円／年</a:t>
            </a:r>
            <a:endParaRPr lang="en-US" altLang="ja-JP" sz="1600" dirty="0"/>
          </a:p>
          <a:p>
            <a:endParaRPr lang="en-US" altLang="ja-JP" sz="1600" dirty="0"/>
          </a:p>
          <a:p>
            <a:r>
              <a:rPr lang="ja-JP" altLang="en-US" sz="1600" dirty="0"/>
              <a:t>賃貸マンションとしての利益</a:t>
            </a:r>
            <a:endParaRPr lang="en-US" altLang="ja-JP" sz="1600" dirty="0"/>
          </a:p>
          <a:p>
            <a:r>
              <a:rPr lang="en-US" altLang="ja-JP" sz="1600" dirty="0"/>
              <a:t>600</a:t>
            </a:r>
            <a:r>
              <a:rPr lang="ja-JP" altLang="en-US" sz="1600" dirty="0"/>
              <a:t>万円／年</a:t>
            </a:r>
            <a:endParaRPr lang="en-US" altLang="ja-JP" sz="1600" dirty="0"/>
          </a:p>
          <a:p>
            <a:endParaRPr lang="en-US" altLang="ja-JP" sz="1600" dirty="0"/>
          </a:p>
          <a:p>
            <a:r>
              <a:rPr lang="ja-JP" altLang="en-US" sz="1600" dirty="0"/>
              <a:t>物件価格：</a:t>
            </a:r>
            <a:r>
              <a:rPr lang="en-US" altLang="ja-JP" sz="1600" dirty="0"/>
              <a:t>15</a:t>
            </a:r>
            <a:r>
              <a:rPr lang="ja-JP" altLang="en-US" sz="1600" dirty="0"/>
              <a:t>坪</a:t>
            </a:r>
            <a:r>
              <a:rPr lang="en-US" altLang="ja-JP" sz="1600" dirty="0"/>
              <a:t>×5</a:t>
            </a:r>
            <a:r>
              <a:rPr lang="ja-JP" altLang="en-US" sz="1600" dirty="0"/>
              <a:t>室</a:t>
            </a:r>
            <a:r>
              <a:rPr lang="en-US" altLang="ja-JP" sz="1600" dirty="0"/>
              <a:t>×200</a:t>
            </a:r>
            <a:r>
              <a:rPr lang="ja-JP" altLang="en-US" sz="1600" dirty="0"/>
              <a:t>万円</a:t>
            </a:r>
            <a:endParaRPr lang="en-US" altLang="ja-JP" sz="1600" dirty="0"/>
          </a:p>
          <a:p>
            <a:r>
              <a:rPr lang="ja-JP" altLang="en-US" sz="1600" dirty="0"/>
              <a:t>＝</a:t>
            </a:r>
            <a:r>
              <a:rPr lang="en-US" altLang="ja-JP" sz="1600" dirty="0"/>
              <a:t>1.5</a:t>
            </a:r>
            <a:r>
              <a:rPr lang="ja-JP" altLang="en-US" sz="1600" dirty="0"/>
              <a:t>億円</a:t>
            </a:r>
            <a:endParaRPr lang="en-US" altLang="ja-JP" sz="1600" dirty="0"/>
          </a:p>
          <a:p>
            <a:endParaRPr lang="en-US" altLang="ja-JP" sz="1600" dirty="0"/>
          </a:p>
          <a:p>
            <a:r>
              <a:rPr lang="ja-JP" altLang="en-US" sz="1600" b="1" u="sng" dirty="0">
                <a:latin typeface="HGP明朝B" pitchFamily="18" charset="-128"/>
                <a:ea typeface="HGP明朝B" pitchFamily="18" charset="-128"/>
              </a:rPr>
              <a:t>利回り： ４％／年</a:t>
            </a:r>
            <a:endParaRPr lang="en-US" altLang="ja-JP" sz="1600" b="1" u="sng" dirty="0">
              <a:latin typeface="HGP明朝B" pitchFamily="18" charset="-128"/>
              <a:ea typeface="HGP明朝B" pitchFamily="18" charset="-128"/>
            </a:endParaRPr>
          </a:p>
        </p:txBody>
      </p:sp>
      <p:sp>
        <p:nvSpPr>
          <p:cNvPr id="10" name="テキスト ボックス 9"/>
          <p:cNvSpPr txBox="1"/>
          <p:nvPr/>
        </p:nvSpPr>
        <p:spPr>
          <a:xfrm>
            <a:off x="4499992" y="1712997"/>
            <a:ext cx="3600400" cy="4524315"/>
          </a:xfrm>
          <a:prstGeom prst="rect">
            <a:avLst/>
          </a:prstGeom>
          <a:noFill/>
          <a:ln>
            <a:solidFill>
              <a:schemeClr val="tx1"/>
            </a:solidFill>
          </a:ln>
        </p:spPr>
        <p:txBody>
          <a:bodyPr wrap="square" rtlCol="0">
            <a:spAutoFit/>
          </a:bodyPr>
          <a:lstStyle/>
          <a:p>
            <a:r>
              <a:rPr lang="ja-JP" altLang="en-US" dirty="0">
                <a:latin typeface="HGP創英角ｺﾞｼｯｸUB" pitchFamily="50" charset="-128"/>
                <a:ea typeface="HGP創英角ｺﾞｼｯｸUB" pitchFamily="50" charset="-128"/>
              </a:rPr>
              <a:t>宿泊施設営業収支</a:t>
            </a:r>
            <a:endParaRPr lang="en-US" altLang="ja-JP" dirty="0">
              <a:latin typeface="HGP創英角ｺﾞｼｯｸUB" pitchFamily="50" charset="-128"/>
              <a:ea typeface="HGP創英角ｺﾞｼｯｸUB" pitchFamily="50" charset="-128"/>
            </a:endParaRPr>
          </a:p>
          <a:p>
            <a:endParaRPr lang="en-US" altLang="ja-JP" sz="1600" dirty="0"/>
          </a:p>
          <a:p>
            <a:r>
              <a:rPr lang="en-US" altLang="ja-JP" sz="1600" dirty="0"/>
              <a:t>2DK 5</a:t>
            </a:r>
            <a:r>
              <a:rPr lang="ja-JP" altLang="en-US" sz="1600" dirty="0"/>
              <a:t>室として</a:t>
            </a:r>
            <a:endParaRPr lang="en-US" altLang="ja-JP" sz="1600" dirty="0"/>
          </a:p>
          <a:p>
            <a:r>
              <a:rPr lang="ja-JP" altLang="en-US" sz="1600" dirty="0"/>
              <a:t>客室収入</a:t>
            </a:r>
            <a:r>
              <a:rPr lang="en-US" altLang="ja-JP" sz="1600" dirty="0"/>
              <a:t>2</a:t>
            </a:r>
            <a:r>
              <a:rPr lang="ja-JP" altLang="en-US" sz="1600" dirty="0"/>
              <a:t>万円</a:t>
            </a:r>
            <a:r>
              <a:rPr lang="en-US" altLang="ja-JP" sz="1600" dirty="0"/>
              <a:t>×365</a:t>
            </a:r>
            <a:r>
              <a:rPr lang="ja-JP" altLang="en-US" sz="1600" dirty="0"/>
              <a:t>日</a:t>
            </a:r>
            <a:r>
              <a:rPr lang="en-US" altLang="ja-JP" sz="1600" dirty="0"/>
              <a:t>×90%×5</a:t>
            </a:r>
            <a:r>
              <a:rPr lang="ja-JP" altLang="en-US" sz="1600" dirty="0"/>
              <a:t>室</a:t>
            </a:r>
            <a:endParaRPr lang="en-US" altLang="ja-JP" sz="1600" dirty="0"/>
          </a:p>
          <a:p>
            <a:r>
              <a:rPr lang="ja-JP" altLang="en-US" sz="1600" dirty="0"/>
              <a:t>＝</a:t>
            </a:r>
            <a:r>
              <a:rPr lang="en-US" altLang="ja-JP" sz="1600" dirty="0"/>
              <a:t>3285</a:t>
            </a:r>
            <a:r>
              <a:rPr lang="ja-JP" altLang="en-US" sz="1600" dirty="0"/>
              <a:t>万円／年</a:t>
            </a:r>
            <a:endParaRPr lang="en-US" altLang="ja-JP" sz="1600" dirty="0"/>
          </a:p>
          <a:p>
            <a:r>
              <a:rPr lang="ja-JP" altLang="en-US" sz="1600" dirty="0"/>
              <a:t>支出： 収入の</a:t>
            </a:r>
            <a:r>
              <a:rPr lang="en-US" altLang="ja-JP" sz="1600" dirty="0"/>
              <a:t>40%</a:t>
            </a:r>
          </a:p>
          <a:p>
            <a:endParaRPr lang="en-US" altLang="ja-JP" sz="1600" dirty="0"/>
          </a:p>
          <a:p>
            <a:endParaRPr lang="en-US" altLang="ja-JP" sz="1600" dirty="0"/>
          </a:p>
          <a:p>
            <a:r>
              <a:rPr lang="ja-JP" altLang="en-US" sz="1600" dirty="0"/>
              <a:t>宿泊施設としての利益</a:t>
            </a:r>
            <a:endParaRPr lang="en-US" altLang="ja-JP" sz="1600" dirty="0"/>
          </a:p>
          <a:p>
            <a:r>
              <a:rPr lang="en-US" altLang="ja-JP" sz="1600" dirty="0"/>
              <a:t>1971</a:t>
            </a:r>
            <a:r>
              <a:rPr lang="ja-JP" altLang="en-US" sz="1600" dirty="0"/>
              <a:t>万円／年</a:t>
            </a:r>
            <a:endParaRPr lang="en-US" altLang="ja-JP" sz="1600" dirty="0"/>
          </a:p>
          <a:p>
            <a:endParaRPr lang="en-US" altLang="ja-JP" sz="1600" dirty="0"/>
          </a:p>
          <a:p>
            <a:r>
              <a:rPr lang="ja-JP" altLang="en-US" sz="1600" dirty="0"/>
              <a:t>物件価格</a:t>
            </a:r>
            <a:endParaRPr lang="en-US" altLang="ja-JP" sz="1600" dirty="0"/>
          </a:p>
          <a:p>
            <a:r>
              <a:rPr lang="ja-JP" altLang="en-US" sz="1600" dirty="0"/>
              <a:t>＝</a:t>
            </a:r>
            <a:r>
              <a:rPr lang="en-US" altLang="ja-JP" sz="1600" dirty="0"/>
              <a:t>1.5</a:t>
            </a:r>
            <a:r>
              <a:rPr lang="ja-JP" altLang="en-US" sz="1600" dirty="0"/>
              <a:t>億円</a:t>
            </a:r>
            <a:endParaRPr lang="en-US" altLang="ja-JP" sz="1600" dirty="0"/>
          </a:p>
          <a:p>
            <a:endParaRPr lang="en-US" altLang="ja-JP" sz="1600" dirty="0"/>
          </a:p>
          <a:p>
            <a:r>
              <a:rPr lang="ja-JP" altLang="en-US" sz="1600" dirty="0"/>
              <a:t>改装費他：</a:t>
            </a:r>
            <a:r>
              <a:rPr lang="en-US" altLang="ja-JP" sz="1600" dirty="0"/>
              <a:t>200</a:t>
            </a:r>
            <a:r>
              <a:rPr lang="ja-JP" altLang="en-US" sz="1600" dirty="0"/>
              <a:t>万</a:t>
            </a:r>
            <a:r>
              <a:rPr lang="en-US" altLang="ja-JP" sz="1600" dirty="0"/>
              <a:t>×5</a:t>
            </a:r>
            <a:r>
              <a:rPr lang="ja-JP" altLang="en-US" sz="1600" dirty="0"/>
              <a:t>室＝</a:t>
            </a:r>
            <a:r>
              <a:rPr lang="en-US" altLang="ja-JP" sz="1600" dirty="0"/>
              <a:t>1,000</a:t>
            </a:r>
            <a:r>
              <a:rPr lang="ja-JP" altLang="en-US" sz="1600" dirty="0"/>
              <a:t>万円</a:t>
            </a:r>
            <a:endParaRPr lang="en-US" altLang="ja-JP" sz="1600" dirty="0"/>
          </a:p>
          <a:p>
            <a:r>
              <a:rPr lang="ja-JP" altLang="en-US" sz="1600" dirty="0"/>
              <a:t>計：</a:t>
            </a:r>
            <a:r>
              <a:rPr lang="en-US" altLang="ja-JP" sz="1600" dirty="0"/>
              <a:t>1.6</a:t>
            </a:r>
            <a:r>
              <a:rPr lang="ja-JP" altLang="en-US" sz="1600" dirty="0"/>
              <a:t>億円</a:t>
            </a:r>
            <a:endParaRPr lang="en-US" altLang="ja-JP" sz="1600" dirty="0"/>
          </a:p>
          <a:p>
            <a:endParaRPr lang="en-US" altLang="ja-JP" sz="1600" dirty="0"/>
          </a:p>
          <a:p>
            <a:r>
              <a:rPr lang="ja-JP" altLang="en-US" sz="1600" b="1" u="sng" dirty="0">
                <a:latin typeface="HGP明朝B" pitchFamily="18" charset="-128"/>
                <a:ea typeface="HGP明朝B" pitchFamily="18" charset="-128"/>
              </a:rPr>
              <a:t>利回り： １２．３％／年</a:t>
            </a:r>
            <a:endParaRPr lang="en-US" altLang="ja-JP" sz="1600" b="1" u="sng" dirty="0">
              <a:latin typeface="HGP明朝B" pitchFamily="18" charset="-128"/>
              <a:ea typeface="HGP明朝B" pitchFamily="18" charset="-128"/>
            </a:endParaRPr>
          </a:p>
        </p:txBody>
      </p:sp>
      <p:sp>
        <p:nvSpPr>
          <p:cNvPr id="11" name="サブタイトル 2">
            <a:extLst>
              <a:ext uri="{FF2B5EF4-FFF2-40B4-BE49-F238E27FC236}">
                <a16:creationId xmlns:a16="http://schemas.microsoft.com/office/drawing/2014/main" id="{F7896108-A8F1-4E1D-825F-9E016BF13F96}"/>
              </a:ext>
            </a:extLst>
          </p:cNvPr>
          <p:cNvSpPr txBox="1">
            <a:spLocks/>
          </p:cNvSpPr>
          <p:nvPr/>
        </p:nvSpPr>
        <p:spPr>
          <a:xfrm>
            <a:off x="5724128" y="6241876"/>
            <a:ext cx="3243258" cy="531773"/>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a:lstStyle>
          <a:p>
            <a:pPr marL="109728" indent="0">
              <a:buNone/>
            </a:pPr>
            <a:r>
              <a:rPr lang="ja-JP" altLang="en-US" dirty="0"/>
              <a:t>株式会社</a:t>
            </a:r>
            <a:r>
              <a:rPr lang="en-US" dirty="0"/>
              <a:t>Variegate</a:t>
            </a:r>
            <a:endParaRPr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 12" descr="gahag-0119142995-1.png"/>
          <p:cNvPicPr>
            <a:picLocks noChangeAspect="1"/>
          </p:cNvPicPr>
          <p:nvPr/>
        </p:nvPicPr>
        <p:blipFill>
          <a:blip r:embed="rId2" cstate="print"/>
          <a:srcRect r="76517" b="53780"/>
          <a:stretch>
            <a:fillRect/>
          </a:stretch>
        </p:blipFill>
        <p:spPr>
          <a:xfrm>
            <a:off x="467544" y="188640"/>
            <a:ext cx="1152461" cy="1512168"/>
          </a:xfrm>
          <a:prstGeom prst="rect">
            <a:avLst/>
          </a:prstGeom>
        </p:spPr>
      </p:pic>
      <p:sp>
        <p:nvSpPr>
          <p:cNvPr id="6" name="円形吹き出し 5"/>
          <p:cNvSpPr/>
          <p:nvPr/>
        </p:nvSpPr>
        <p:spPr>
          <a:xfrm>
            <a:off x="1403648" y="116632"/>
            <a:ext cx="3096344" cy="1008112"/>
          </a:xfrm>
          <a:prstGeom prst="wedgeEllipseCallout">
            <a:avLst>
              <a:gd name="adj1" fmla="val -53268"/>
              <a:gd name="adj2" fmla="val 26164"/>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 name="テキスト ボックス 6"/>
          <p:cNvSpPr txBox="1"/>
          <p:nvPr/>
        </p:nvSpPr>
        <p:spPr>
          <a:xfrm>
            <a:off x="1619672" y="332656"/>
            <a:ext cx="2592288" cy="584775"/>
          </a:xfrm>
          <a:prstGeom prst="rect">
            <a:avLst/>
          </a:prstGeom>
          <a:noFill/>
        </p:spPr>
        <p:txBody>
          <a:bodyPr wrap="square" rtlCol="0">
            <a:spAutoFit/>
          </a:bodyPr>
          <a:lstStyle/>
          <a:p>
            <a:r>
              <a:rPr kumimoji="1" lang="ja-JP" altLang="en-US" sz="1600" dirty="0"/>
              <a:t>宿泊施設への変更は以下のステップとなります</a:t>
            </a:r>
            <a:r>
              <a:rPr lang="ja-JP" altLang="en-US" sz="1600" dirty="0"/>
              <a:t>！</a:t>
            </a:r>
            <a:endParaRPr kumimoji="1" lang="en-US" altLang="ja-JP" sz="1600" dirty="0"/>
          </a:p>
        </p:txBody>
      </p:sp>
      <p:sp>
        <p:nvSpPr>
          <p:cNvPr id="8" name="テキスト ボックス 7"/>
          <p:cNvSpPr txBox="1"/>
          <p:nvPr/>
        </p:nvSpPr>
        <p:spPr>
          <a:xfrm>
            <a:off x="1691680" y="1268760"/>
            <a:ext cx="1152128" cy="369332"/>
          </a:xfrm>
          <a:prstGeom prst="rect">
            <a:avLst/>
          </a:prstGeom>
          <a:noFill/>
          <a:ln>
            <a:solidFill>
              <a:schemeClr val="tx1"/>
            </a:solidFill>
          </a:ln>
        </p:spPr>
        <p:txBody>
          <a:bodyPr wrap="square" rtlCol="0">
            <a:spAutoFit/>
          </a:bodyPr>
          <a:lstStyle/>
          <a:p>
            <a:r>
              <a:rPr kumimoji="1" lang="ja-JP" altLang="en-US" dirty="0"/>
              <a:t>物件診断</a:t>
            </a:r>
          </a:p>
        </p:txBody>
      </p:sp>
      <p:sp>
        <p:nvSpPr>
          <p:cNvPr id="11" name="テキスト ボックス 10"/>
          <p:cNvSpPr txBox="1"/>
          <p:nvPr/>
        </p:nvSpPr>
        <p:spPr>
          <a:xfrm>
            <a:off x="1835696" y="1628800"/>
            <a:ext cx="360040" cy="369332"/>
          </a:xfrm>
          <a:prstGeom prst="rect">
            <a:avLst/>
          </a:prstGeom>
          <a:noFill/>
          <a:ln>
            <a:noFill/>
          </a:ln>
        </p:spPr>
        <p:txBody>
          <a:bodyPr wrap="square" rtlCol="0">
            <a:spAutoFit/>
          </a:bodyPr>
          <a:lstStyle/>
          <a:p>
            <a:r>
              <a:rPr kumimoji="1" lang="ja-JP" altLang="en-US" dirty="0"/>
              <a:t>↓</a:t>
            </a:r>
          </a:p>
        </p:txBody>
      </p:sp>
      <p:sp>
        <p:nvSpPr>
          <p:cNvPr id="12" name="テキスト ボックス 11"/>
          <p:cNvSpPr txBox="1"/>
          <p:nvPr/>
        </p:nvSpPr>
        <p:spPr>
          <a:xfrm>
            <a:off x="1691680" y="1916832"/>
            <a:ext cx="1152128" cy="369332"/>
          </a:xfrm>
          <a:prstGeom prst="rect">
            <a:avLst/>
          </a:prstGeom>
          <a:noFill/>
          <a:ln>
            <a:solidFill>
              <a:schemeClr val="tx1"/>
            </a:solidFill>
          </a:ln>
        </p:spPr>
        <p:txBody>
          <a:bodyPr wrap="square" rtlCol="0">
            <a:spAutoFit/>
          </a:bodyPr>
          <a:lstStyle/>
          <a:p>
            <a:r>
              <a:rPr kumimoji="1" lang="ja-JP" altLang="en-US" dirty="0"/>
              <a:t>用途変更</a:t>
            </a:r>
          </a:p>
        </p:txBody>
      </p:sp>
      <p:sp>
        <p:nvSpPr>
          <p:cNvPr id="13" name="テキスト ボックス 12"/>
          <p:cNvSpPr txBox="1"/>
          <p:nvPr/>
        </p:nvSpPr>
        <p:spPr>
          <a:xfrm>
            <a:off x="1835696" y="2276872"/>
            <a:ext cx="360040" cy="369332"/>
          </a:xfrm>
          <a:prstGeom prst="rect">
            <a:avLst/>
          </a:prstGeom>
          <a:noFill/>
          <a:ln>
            <a:noFill/>
          </a:ln>
        </p:spPr>
        <p:txBody>
          <a:bodyPr wrap="square" rtlCol="0">
            <a:spAutoFit/>
          </a:bodyPr>
          <a:lstStyle/>
          <a:p>
            <a:r>
              <a:rPr kumimoji="1" lang="ja-JP" altLang="en-US" dirty="0"/>
              <a:t>↓</a:t>
            </a:r>
          </a:p>
        </p:txBody>
      </p:sp>
      <p:sp>
        <p:nvSpPr>
          <p:cNvPr id="14" name="テキスト ボックス 13"/>
          <p:cNvSpPr txBox="1"/>
          <p:nvPr/>
        </p:nvSpPr>
        <p:spPr>
          <a:xfrm>
            <a:off x="1691680" y="2564904"/>
            <a:ext cx="2592288" cy="369332"/>
          </a:xfrm>
          <a:prstGeom prst="rect">
            <a:avLst/>
          </a:prstGeom>
          <a:noFill/>
          <a:ln>
            <a:solidFill>
              <a:schemeClr val="tx1"/>
            </a:solidFill>
          </a:ln>
        </p:spPr>
        <p:txBody>
          <a:bodyPr wrap="square" rtlCol="0">
            <a:spAutoFit/>
          </a:bodyPr>
          <a:lstStyle/>
          <a:p>
            <a:r>
              <a:rPr kumimoji="1" lang="ja-JP" altLang="en-US" dirty="0"/>
              <a:t>保健所／消防署　相談</a:t>
            </a:r>
          </a:p>
        </p:txBody>
      </p:sp>
      <p:sp>
        <p:nvSpPr>
          <p:cNvPr id="15" name="テキスト ボックス 14"/>
          <p:cNvSpPr txBox="1"/>
          <p:nvPr/>
        </p:nvSpPr>
        <p:spPr>
          <a:xfrm>
            <a:off x="1835696" y="2924944"/>
            <a:ext cx="360040" cy="369332"/>
          </a:xfrm>
          <a:prstGeom prst="rect">
            <a:avLst/>
          </a:prstGeom>
          <a:noFill/>
          <a:ln>
            <a:noFill/>
          </a:ln>
        </p:spPr>
        <p:txBody>
          <a:bodyPr wrap="square" rtlCol="0">
            <a:spAutoFit/>
          </a:bodyPr>
          <a:lstStyle/>
          <a:p>
            <a:r>
              <a:rPr kumimoji="1" lang="ja-JP" altLang="en-US" dirty="0"/>
              <a:t>↓</a:t>
            </a:r>
          </a:p>
        </p:txBody>
      </p:sp>
      <p:sp>
        <p:nvSpPr>
          <p:cNvPr id="16" name="テキスト ボックス 15"/>
          <p:cNvSpPr txBox="1"/>
          <p:nvPr/>
        </p:nvSpPr>
        <p:spPr>
          <a:xfrm>
            <a:off x="1691680" y="3212976"/>
            <a:ext cx="1152128" cy="369332"/>
          </a:xfrm>
          <a:prstGeom prst="rect">
            <a:avLst/>
          </a:prstGeom>
          <a:noFill/>
          <a:ln>
            <a:solidFill>
              <a:schemeClr val="tx1"/>
            </a:solidFill>
          </a:ln>
        </p:spPr>
        <p:txBody>
          <a:bodyPr wrap="square" rtlCol="0">
            <a:spAutoFit/>
          </a:bodyPr>
          <a:lstStyle/>
          <a:p>
            <a:r>
              <a:rPr kumimoji="1" lang="ja-JP" altLang="en-US" dirty="0"/>
              <a:t>改装工事</a:t>
            </a:r>
          </a:p>
        </p:txBody>
      </p:sp>
      <p:sp>
        <p:nvSpPr>
          <p:cNvPr id="17" name="テキスト ボックス 16"/>
          <p:cNvSpPr txBox="1"/>
          <p:nvPr/>
        </p:nvSpPr>
        <p:spPr>
          <a:xfrm>
            <a:off x="1835696" y="3573016"/>
            <a:ext cx="360040" cy="369332"/>
          </a:xfrm>
          <a:prstGeom prst="rect">
            <a:avLst/>
          </a:prstGeom>
          <a:noFill/>
          <a:ln>
            <a:noFill/>
          </a:ln>
        </p:spPr>
        <p:txBody>
          <a:bodyPr wrap="square" rtlCol="0">
            <a:spAutoFit/>
          </a:bodyPr>
          <a:lstStyle/>
          <a:p>
            <a:r>
              <a:rPr kumimoji="1" lang="ja-JP" altLang="en-US" dirty="0"/>
              <a:t>↓</a:t>
            </a:r>
          </a:p>
        </p:txBody>
      </p:sp>
      <p:sp>
        <p:nvSpPr>
          <p:cNvPr id="18" name="テキスト ボックス 17"/>
          <p:cNvSpPr txBox="1"/>
          <p:nvPr/>
        </p:nvSpPr>
        <p:spPr>
          <a:xfrm>
            <a:off x="1691680" y="3861048"/>
            <a:ext cx="1800200" cy="369332"/>
          </a:xfrm>
          <a:prstGeom prst="rect">
            <a:avLst/>
          </a:prstGeom>
          <a:noFill/>
          <a:ln>
            <a:solidFill>
              <a:schemeClr val="tx1"/>
            </a:solidFill>
          </a:ln>
        </p:spPr>
        <p:txBody>
          <a:bodyPr wrap="square" rtlCol="0">
            <a:spAutoFit/>
          </a:bodyPr>
          <a:lstStyle/>
          <a:p>
            <a:r>
              <a:rPr kumimoji="1" lang="ja-JP" altLang="en-US" dirty="0"/>
              <a:t>営業許可取得</a:t>
            </a:r>
          </a:p>
        </p:txBody>
      </p:sp>
      <p:sp>
        <p:nvSpPr>
          <p:cNvPr id="19" name="テキスト ボックス 18"/>
          <p:cNvSpPr txBox="1"/>
          <p:nvPr/>
        </p:nvSpPr>
        <p:spPr>
          <a:xfrm>
            <a:off x="1835696" y="4221088"/>
            <a:ext cx="360040" cy="369332"/>
          </a:xfrm>
          <a:prstGeom prst="rect">
            <a:avLst/>
          </a:prstGeom>
          <a:noFill/>
          <a:ln>
            <a:noFill/>
          </a:ln>
        </p:spPr>
        <p:txBody>
          <a:bodyPr wrap="square" rtlCol="0">
            <a:spAutoFit/>
          </a:bodyPr>
          <a:lstStyle/>
          <a:p>
            <a:r>
              <a:rPr kumimoji="1" lang="ja-JP" altLang="en-US" dirty="0"/>
              <a:t>↓</a:t>
            </a:r>
          </a:p>
        </p:txBody>
      </p:sp>
      <p:sp>
        <p:nvSpPr>
          <p:cNvPr id="20" name="テキスト ボックス 19"/>
          <p:cNvSpPr txBox="1"/>
          <p:nvPr/>
        </p:nvSpPr>
        <p:spPr>
          <a:xfrm>
            <a:off x="1691680" y="4509120"/>
            <a:ext cx="1800200" cy="369332"/>
          </a:xfrm>
          <a:prstGeom prst="rect">
            <a:avLst/>
          </a:prstGeom>
          <a:noFill/>
          <a:ln>
            <a:solidFill>
              <a:schemeClr val="tx1"/>
            </a:solidFill>
          </a:ln>
        </p:spPr>
        <p:txBody>
          <a:bodyPr wrap="square" rtlCol="0">
            <a:spAutoFit/>
          </a:bodyPr>
          <a:lstStyle/>
          <a:p>
            <a:r>
              <a:rPr kumimoji="1" lang="ja-JP" altLang="en-US" dirty="0"/>
              <a:t>宿泊サイト登録</a:t>
            </a:r>
          </a:p>
        </p:txBody>
      </p:sp>
      <p:sp>
        <p:nvSpPr>
          <p:cNvPr id="23" name="テキスト ボックス 22"/>
          <p:cNvSpPr txBox="1"/>
          <p:nvPr/>
        </p:nvSpPr>
        <p:spPr>
          <a:xfrm>
            <a:off x="1835696" y="4941168"/>
            <a:ext cx="360040" cy="369332"/>
          </a:xfrm>
          <a:prstGeom prst="rect">
            <a:avLst/>
          </a:prstGeom>
          <a:noFill/>
          <a:ln>
            <a:noFill/>
          </a:ln>
        </p:spPr>
        <p:txBody>
          <a:bodyPr wrap="square" rtlCol="0">
            <a:spAutoFit/>
          </a:bodyPr>
          <a:lstStyle/>
          <a:p>
            <a:r>
              <a:rPr kumimoji="1" lang="ja-JP" altLang="en-US" dirty="0"/>
              <a:t>↓</a:t>
            </a:r>
          </a:p>
        </p:txBody>
      </p:sp>
      <p:sp>
        <p:nvSpPr>
          <p:cNvPr id="24" name="テキスト ボックス 23"/>
          <p:cNvSpPr txBox="1"/>
          <p:nvPr/>
        </p:nvSpPr>
        <p:spPr>
          <a:xfrm>
            <a:off x="1691680" y="5301208"/>
            <a:ext cx="1440160" cy="369332"/>
          </a:xfrm>
          <a:prstGeom prst="rect">
            <a:avLst/>
          </a:prstGeom>
          <a:noFill/>
          <a:ln w="19050">
            <a:solidFill>
              <a:schemeClr val="tx1"/>
            </a:solidFill>
          </a:ln>
        </p:spPr>
        <p:txBody>
          <a:bodyPr wrap="square" rtlCol="0">
            <a:spAutoFit/>
          </a:bodyPr>
          <a:lstStyle/>
          <a:p>
            <a:r>
              <a:rPr kumimoji="1" lang="ja-JP" altLang="en-US" dirty="0"/>
              <a:t>営業開始！</a:t>
            </a:r>
          </a:p>
        </p:txBody>
      </p:sp>
      <p:sp>
        <p:nvSpPr>
          <p:cNvPr id="39" name="テキスト ボックス 38"/>
          <p:cNvSpPr txBox="1"/>
          <p:nvPr/>
        </p:nvSpPr>
        <p:spPr>
          <a:xfrm>
            <a:off x="2915816" y="1321023"/>
            <a:ext cx="4392488" cy="307777"/>
          </a:xfrm>
          <a:prstGeom prst="rect">
            <a:avLst/>
          </a:prstGeom>
          <a:noFill/>
          <a:ln>
            <a:noFill/>
          </a:ln>
        </p:spPr>
        <p:txBody>
          <a:bodyPr wrap="square" rtlCol="0">
            <a:spAutoFit/>
          </a:bodyPr>
          <a:lstStyle/>
          <a:p>
            <a:r>
              <a:rPr kumimoji="1" lang="ja-JP" altLang="en-US" sz="1400" dirty="0"/>
              <a:t>（ロケーション、物件状況で事業性を無料で診断します）</a:t>
            </a:r>
          </a:p>
        </p:txBody>
      </p:sp>
      <p:sp>
        <p:nvSpPr>
          <p:cNvPr id="40" name="テキスト ボックス 39"/>
          <p:cNvSpPr txBox="1"/>
          <p:nvPr/>
        </p:nvSpPr>
        <p:spPr>
          <a:xfrm>
            <a:off x="2915816" y="1988840"/>
            <a:ext cx="4392488" cy="307777"/>
          </a:xfrm>
          <a:prstGeom prst="rect">
            <a:avLst/>
          </a:prstGeom>
          <a:noFill/>
          <a:ln>
            <a:noFill/>
          </a:ln>
        </p:spPr>
        <p:txBody>
          <a:bodyPr wrap="square" rtlCol="0">
            <a:spAutoFit/>
          </a:bodyPr>
          <a:lstStyle/>
          <a:p>
            <a:r>
              <a:rPr kumimoji="1" lang="ja-JP" altLang="en-US" sz="1400" dirty="0"/>
              <a:t>（建物の登記をホテル等に変更します）</a:t>
            </a:r>
          </a:p>
        </p:txBody>
      </p:sp>
      <p:sp>
        <p:nvSpPr>
          <p:cNvPr id="41" name="テキスト ボックス 40"/>
          <p:cNvSpPr txBox="1"/>
          <p:nvPr/>
        </p:nvSpPr>
        <p:spPr>
          <a:xfrm>
            <a:off x="4355976" y="2636912"/>
            <a:ext cx="4320480" cy="307777"/>
          </a:xfrm>
          <a:prstGeom prst="rect">
            <a:avLst/>
          </a:prstGeom>
          <a:noFill/>
          <a:ln>
            <a:noFill/>
          </a:ln>
        </p:spPr>
        <p:txBody>
          <a:bodyPr wrap="square" rtlCol="0">
            <a:spAutoFit/>
          </a:bodyPr>
          <a:lstStyle/>
          <a:p>
            <a:r>
              <a:rPr kumimoji="1" lang="ja-JP" altLang="en-US" sz="1400" dirty="0"/>
              <a:t>（指導に基づき、下記の工事を行います）</a:t>
            </a:r>
          </a:p>
        </p:txBody>
      </p:sp>
      <p:sp>
        <p:nvSpPr>
          <p:cNvPr id="42" name="テキスト ボックス 41"/>
          <p:cNvSpPr txBox="1"/>
          <p:nvPr/>
        </p:nvSpPr>
        <p:spPr>
          <a:xfrm>
            <a:off x="2987824" y="3284984"/>
            <a:ext cx="4320480" cy="307777"/>
          </a:xfrm>
          <a:prstGeom prst="rect">
            <a:avLst/>
          </a:prstGeom>
          <a:noFill/>
          <a:ln>
            <a:noFill/>
          </a:ln>
        </p:spPr>
        <p:txBody>
          <a:bodyPr wrap="square" rtlCol="0">
            <a:spAutoFit/>
          </a:bodyPr>
          <a:lstStyle/>
          <a:p>
            <a:r>
              <a:rPr kumimoji="1" lang="ja-JP" altLang="en-US" sz="1400" dirty="0"/>
              <a:t>（上記指導の他に、内装、看板設置なども行います）</a:t>
            </a:r>
          </a:p>
        </p:txBody>
      </p:sp>
      <p:sp>
        <p:nvSpPr>
          <p:cNvPr id="44" name="テキスト ボックス 43"/>
          <p:cNvSpPr txBox="1"/>
          <p:nvPr/>
        </p:nvSpPr>
        <p:spPr>
          <a:xfrm>
            <a:off x="4139952" y="5373216"/>
            <a:ext cx="3240360" cy="64633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solidFill>
              <a:schemeClr val="tx1"/>
            </a:solidFill>
          </a:ln>
        </p:spPr>
        <p:txBody>
          <a:bodyPr wrap="square" rtlCol="0">
            <a:spAutoFit/>
          </a:bodyPr>
          <a:lstStyle/>
          <a:p>
            <a:r>
              <a:rPr kumimoji="1" lang="ja-JP" altLang="en-US" dirty="0"/>
              <a:t>民泊新法にも対応いたします！</a:t>
            </a:r>
            <a:endParaRPr kumimoji="1" lang="en-US" altLang="ja-JP" dirty="0"/>
          </a:p>
          <a:p>
            <a:r>
              <a:rPr lang="ja-JP" altLang="en-US" dirty="0"/>
              <a:t>（手続きは上記より簡単です）</a:t>
            </a:r>
            <a:endParaRPr kumimoji="1" lang="ja-JP" altLang="en-US" dirty="0"/>
          </a:p>
        </p:txBody>
      </p:sp>
      <p:sp>
        <p:nvSpPr>
          <p:cNvPr id="25" name="サブタイトル 2">
            <a:extLst>
              <a:ext uri="{FF2B5EF4-FFF2-40B4-BE49-F238E27FC236}">
                <a16:creationId xmlns:a16="http://schemas.microsoft.com/office/drawing/2014/main" id="{DCBE9F24-0627-4959-BE87-85BA800240D0}"/>
              </a:ext>
            </a:extLst>
          </p:cNvPr>
          <p:cNvSpPr txBox="1">
            <a:spLocks/>
          </p:cNvSpPr>
          <p:nvPr/>
        </p:nvSpPr>
        <p:spPr>
          <a:xfrm>
            <a:off x="5724128" y="6241876"/>
            <a:ext cx="3243258" cy="531773"/>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a:lstStyle>
          <a:p>
            <a:pPr marL="109728" indent="0">
              <a:buNone/>
            </a:pPr>
            <a:r>
              <a:rPr lang="ja-JP" altLang="en-US" dirty="0"/>
              <a:t>株式会社</a:t>
            </a:r>
            <a:r>
              <a:rPr lang="en-US" dirty="0"/>
              <a:t>Variegate</a:t>
            </a:r>
            <a:endParaRPr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1C6C066C-D6E9-4246-BFD6-6A5ABC156867}"/>
              </a:ext>
            </a:extLst>
          </p:cNvPr>
          <p:cNvSpPr>
            <a:spLocks noGrp="1"/>
          </p:cNvSpPr>
          <p:nvPr>
            <p:ph idx="1"/>
          </p:nvPr>
        </p:nvSpPr>
        <p:spPr>
          <a:xfrm>
            <a:off x="457200" y="2780929"/>
            <a:ext cx="8229600" cy="1296144"/>
          </a:xfrm>
        </p:spPr>
        <p:txBody>
          <a:bodyPr/>
          <a:lstStyle/>
          <a:p>
            <a:pPr marL="109728" indent="0" algn="ctr">
              <a:buNone/>
            </a:pPr>
            <a:r>
              <a:rPr lang="ja-JP" altLang="en-US" dirty="0"/>
              <a:t>ご連絡お待ちしております。</a:t>
            </a:r>
            <a:endParaRPr lang="en-US" altLang="ja-JP" dirty="0"/>
          </a:p>
          <a:p>
            <a:pPr marL="109728" indent="0" algn="ctr">
              <a:buNone/>
            </a:pPr>
            <a:r>
              <a:rPr lang="en-US" altLang="ja-JP" b="1" dirty="0"/>
              <a:t>info@variegate.co.jp</a:t>
            </a:r>
            <a:endParaRPr kumimoji="1" lang="ja-JP" altLang="en-US" dirty="0"/>
          </a:p>
        </p:txBody>
      </p:sp>
      <p:sp>
        <p:nvSpPr>
          <p:cNvPr id="4" name="サブタイトル 2">
            <a:extLst>
              <a:ext uri="{FF2B5EF4-FFF2-40B4-BE49-F238E27FC236}">
                <a16:creationId xmlns:a16="http://schemas.microsoft.com/office/drawing/2014/main" id="{E5810A07-4A6D-4486-AF04-58838E4D2ADA}"/>
              </a:ext>
            </a:extLst>
          </p:cNvPr>
          <p:cNvSpPr txBox="1">
            <a:spLocks/>
          </p:cNvSpPr>
          <p:nvPr/>
        </p:nvSpPr>
        <p:spPr>
          <a:xfrm>
            <a:off x="5724128" y="6241876"/>
            <a:ext cx="3243258" cy="531773"/>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a:lstStyle>
          <a:p>
            <a:pPr marL="109728" indent="0">
              <a:buNone/>
            </a:pPr>
            <a:r>
              <a:rPr lang="ja-JP" altLang="en-US" dirty="0"/>
              <a:t>株式会社</a:t>
            </a:r>
            <a:r>
              <a:rPr lang="en-US" dirty="0"/>
              <a:t>Variegate</a:t>
            </a:r>
            <a:endParaRPr lang="ja-JP" altLang="en-US" dirty="0"/>
          </a:p>
        </p:txBody>
      </p:sp>
    </p:spTree>
    <p:extLst>
      <p:ext uri="{BB962C8B-B14F-4D97-AF65-F5344CB8AC3E}">
        <p14:creationId xmlns:p14="http://schemas.microsoft.com/office/powerpoint/2010/main" val="13750861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ビジネス">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499</TotalTime>
  <Words>321</Words>
  <Application>Microsoft Office PowerPoint</Application>
  <PresentationFormat>画面に合わせる (4:3)</PresentationFormat>
  <Paragraphs>66</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HGP創英角ｺﾞｼｯｸUB</vt:lpstr>
      <vt:lpstr>HGP明朝B</vt:lpstr>
      <vt:lpstr>Lucida Sans Unicode</vt:lpstr>
      <vt:lpstr>Verdana</vt:lpstr>
      <vt:lpstr>Wingdings 2</vt:lpstr>
      <vt:lpstr>Wingdings 3</vt:lpstr>
      <vt:lpstr>ビジネス</vt:lpstr>
      <vt:lpstr>宿泊施設へのご提案 （収支アップを目指して）</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ご所有の賃貸マンション等の 空室にお困りの方、 資産の収益アップを図りたい方へ</dc:title>
  <dc:creator>Kentaro S</dc:creator>
  <cp:lastModifiedBy>S aJ</cp:lastModifiedBy>
  <cp:revision>62</cp:revision>
  <dcterms:created xsi:type="dcterms:W3CDTF">2018-10-17T15:06:36Z</dcterms:created>
  <dcterms:modified xsi:type="dcterms:W3CDTF">2019-02-26T06:45:08Z</dcterms:modified>
</cp:coreProperties>
</file>